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10" r:id="rId13"/>
    <p:sldId id="316" r:id="rId14"/>
    <p:sldId id="317" r:id="rId15"/>
    <p:sldId id="318" r:id="rId16"/>
    <p:sldId id="319" r:id="rId17"/>
    <p:sldId id="309" r:id="rId18"/>
    <p:sldId id="313" r:id="rId19"/>
    <p:sldId id="320" r:id="rId20"/>
    <p:sldId id="321" r:id="rId21"/>
    <p:sldId id="322" r:id="rId22"/>
    <p:sldId id="323" r:id="rId23"/>
    <p:sldId id="324" r:id="rId24"/>
    <p:sldId id="331" r:id="rId25"/>
    <p:sldId id="332" r:id="rId26"/>
    <p:sldId id="333" r:id="rId27"/>
    <p:sldId id="334" r:id="rId28"/>
    <p:sldId id="325" r:id="rId29"/>
    <p:sldId id="326" r:id="rId30"/>
    <p:sldId id="327" r:id="rId31"/>
    <p:sldId id="328" r:id="rId32"/>
    <p:sldId id="329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30" r:id="rId57"/>
    <p:sldId id="315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Nunito Sans Black" panose="020B0604020202020204" charset="0"/>
      <p:bold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0" roundtripDataSignature="AMtx7mg7uGg19Yo1Bsv4mKTOsiHk1OW7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90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9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213c8c1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1f213c8c1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1f213c8c16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9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400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6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66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78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10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38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16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59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349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829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238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178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256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906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45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40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34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63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290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589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53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398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202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112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383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817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4312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417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17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453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156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89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194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304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8896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432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218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665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489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21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85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790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381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279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744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35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78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138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213c8c16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f213c8c16b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f213c8c16b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92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018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83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899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213c8c1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f213c8c16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f213c8c16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853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8.png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1f213c8c16b_0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90" name="Google Shape;90;g1f213c8c16b_0_0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g1f213c8c16b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g1f213c8c16b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9039" y="647754"/>
            <a:ext cx="3753919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f213c8c16b_0_0"/>
          <p:cNvSpPr txBox="1"/>
          <p:nvPr/>
        </p:nvSpPr>
        <p:spPr>
          <a:xfrm>
            <a:off x="2158676" y="2392672"/>
            <a:ext cx="7874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CO" sz="7000" b="1" i="0" u="none" strike="noStrike" cap="none" dirty="0" err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sz="7000" b="1" i="0" u="none" strike="noStrike" cap="none" dirty="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g1f213c8c16b_0_0"/>
          <p:cNvSpPr txBox="1"/>
          <p:nvPr/>
        </p:nvSpPr>
        <p:spPr>
          <a:xfrm>
            <a:off x="2185075" y="3581822"/>
            <a:ext cx="787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Inteligencia Artificial</a:t>
            </a:r>
            <a:r>
              <a:rPr lang="es-CO" sz="4000" dirty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	</a:t>
            </a:r>
            <a:endParaRPr sz="4000" b="0" i="0" u="none" strike="noStrike" cap="none" dirty="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5" name="Google Shape;95;g1f213c8c16b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g1f213c8c16b_0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97" name="Google Shape;97;g1f213c8c16b_0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g1f213c8c16b_0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g1f213c8c16b_0_0"/>
          <p:cNvSpPr/>
          <p:nvPr/>
        </p:nvSpPr>
        <p:spPr>
          <a:xfrm>
            <a:off x="3290268" y="4650049"/>
            <a:ext cx="5907520" cy="12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Nivel </a:t>
            </a:r>
            <a:r>
              <a:rPr lang="es-CO" sz="2400" b="0" i="0" u="none" strike="noStrike" cap="none" dirty="0" smtClean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(Intermedio)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dirty="0" smtClean="0">
                <a:solidFill>
                  <a:srgbClr val="D2A6FF"/>
                </a:solidFill>
              </a:rPr>
              <a:t>Docente: Víctor Viera </a:t>
            </a:r>
            <a:r>
              <a:rPr lang="es-CO" sz="2400" dirty="0" err="1" smtClean="0">
                <a:solidFill>
                  <a:srgbClr val="D2A6FF"/>
                </a:solidFill>
              </a:rPr>
              <a:t>Balanta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0" i="0" u="none" strike="noStrike" cap="none" dirty="0" smtClean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Fecha </a:t>
            </a:r>
            <a:r>
              <a:rPr lang="es-CO" sz="2400" b="0" i="0" u="none" strike="noStrike" cap="none" dirty="0" smtClean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15/07/2024</a:t>
            </a:r>
            <a:endParaRPr sz="2400" b="0" i="0" u="none" strike="noStrike" cap="none" dirty="0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13384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uadroTexto 11"/>
          <p:cNvSpPr txBox="1"/>
          <p:nvPr/>
        </p:nvSpPr>
        <p:spPr>
          <a:xfrm>
            <a:off x="277907" y="113398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Distancia Euclidiana</a:t>
            </a:r>
            <a:endParaRPr lang="en-US" sz="4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085" y="1756988"/>
            <a:ext cx="9560597" cy="44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13384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uadroTexto 11"/>
          <p:cNvSpPr txBox="1"/>
          <p:nvPr/>
        </p:nvSpPr>
        <p:spPr>
          <a:xfrm>
            <a:off x="277907" y="113398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Distancia Euclidiana</a:t>
            </a:r>
            <a:endParaRPr lang="en-US" sz="4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29" y="1841873"/>
            <a:ext cx="10427005" cy="43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151" y="2169839"/>
            <a:ext cx="929769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528" y="1347189"/>
            <a:ext cx="7273908" cy="47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Google Shape;215;g1f213c8c16b_0_115"/>
          <p:cNvSpPr txBox="1"/>
          <p:nvPr/>
        </p:nvSpPr>
        <p:spPr>
          <a:xfrm>
            <a:off x="2363345" y="1058347"/>
            <a:ext cx="638588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44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Imágenes Digitales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44" y="1827748"/>
            <a:ext cx="958348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176" y="1694329"/>
            <a:ext cx="7926058" cy="4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43" y="1286291"/>
            <a:ext cx="10674610" cy="47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124" y="1414255"/>
            <a:ext cx="8347135" cy="47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60" y="1451729"/>
            <a:ext cx="11176321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213" y="1388209"/>
            <a:ext cx="8267036" cy="49064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19" y="1232948"/>
            <a:ext cx="8628804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f213c8c16b_0_15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CO" sz="5000" b="0" i="0" u="none" strike="noStrike" cap="non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sz="5000" b="0" i="0" u="none" strike="noStrike" cap="non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f213c8c16b_0_15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f213c8c16b_0_15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f213c8c16b_0_15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f213c8c16b_0_15"/>
          <p:cNvSpPr/>
          <p:nvPr/>
        </p:nvSpPr>
        <p:spPr>
          <a:xfrm>
            <a:off x="4605591" y="2355687"/>
            <a:ext cx="7247283" cy="1036695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f213c8c16b_0_15"/>
          <p:cNvSpPr/>
          <p:nvPr/>
        </p:nvSpPr>
        <p:spPr>
          <a:xfrm>
            <a:off x="4594118" y="4835851"/>
            <a:ext cx="7118413" cy="102993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f213c8c16b_0_15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f213c8c16b_0_15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f213c8c16b_0_15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f213c8c16b_0_15"/>
          <p:cNvSpPr txBox="1"/>
          <p:nvPr/>
        </p:nvSpPr>
        <p:spPr>
          <a:xfrm>
            <a:off x="4796025" y="2621684"/>
            <a:ext cx="71628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3200" b="0" i="0" u="none" strike="noStrike" cap="none" dirty="0" err="1" smtClean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ReCapitular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f213c8c16b_0_15"/>
          <p:cNvSpPr txBox="1"/>
          <p:nvPr/>
        </p:nvSpPr>
        <p:spPr>
          <a:xfrm>
            <a:off x="4950855" y="5038963"/>
            <a:ext cx="72411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000"/>
              <a:buNone/>
              <a:defRPr sz="32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</a:defRPr>
            </a:lvl1pPr>
          </a:lstStyle>
          <a:p>
            <a:pPr lvl="0"/>
            <a:r>
              <a:rPr lang="es-CO" dirty="0" err="1" smtClean="0">
                <a:sym typeface="Nunito Sans Black"/>
              </a:rPr>
              <a:t>Matemáticas</a:t>
            </a:r>
            <a:r>
              <a:rPr lang="es-CO" dirty="0" err="1" smtClean="0"/>
              <a:t>+Código</a:t>
            </a:r>
            <a:r>
              <a:rPr lang="es-CO" dirty="0" smtClean="0"/>
              <a:t> fuente</a:t>
            </a:r>
            <a:endParaRPr lang="es-CO" dirty="0"/>
          </a:p>
        </p:txBody>
      </p:sp>
      <p:cxnSp>
        <p:nvCxnSpPr>
          <p:cNvPr id="122" name="Google Shape;122;g1f213c8c16b_0_15"/>
          <p:cNvCxnSpPr>
            <a:stCxn id="110" idx="4"/>
            <a:endCxn id="111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g1f213c8c16b_0_15"/>
          <p:cNvCxnSpPr>
            <a:stCxn id="117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113;g1f213c8c16b_0_15"/>
          <p:cNvSpPr/>
          <p:nvPr/>
        </p:nvSpPr>
        <p:spPr>
          <a:xfrm>
            <a:off x="4594118" y="3562111"/>
            <a:ext cx="7247283" cy="1036695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9;g1f213c8c16b_0_15"/>
          <p:cNvSpPr txBox="1"/>
          <p:nvPr/>
        </p:nvSpPr>
        <p:spPr>
          <a:xfrm>
            <a:off x="4937955" y="3661076"/>
            <a:ext cx="6914919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s-CO" sz="3200" dirty="0" smtClean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Introducción </a:t>
            </a:r>
            <a:r>
              <a:rPr lang="es-CO" sz="3200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Árboles de Decisión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21" y="1156446"/>
            <a:ext cx="11021963" cy="49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83" y="1235610"/>
            <a:ext cx="10745700" cy="49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678" y="2438261"/>
            <a:ext cx="8916644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13" y="1469659"/>
            <a:ext cx="10193173" cy="46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69" y="1469659"/>
            <a:ext cx="1003122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77" y="1253152"/>
            <a:ext cx="106694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90" y="1510499"/>
            <a:ext cx="1057422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227" y="1511498"/>
            <a:ext cx="985975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58" y="1197864"/>
            <a:ext cx="10355120" cy="49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44" y="1286291"/>
            <a:ext cx="11183911" cy="50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91" y="1510500"/>
            <a:ext cx="5662238" cy="14030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291" y="3030333"/>
            <a:ext cx="5662238" cy="148610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78071" y="1510500"/>
            <a:ext cx="5441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Si necesitamos disminuir la tasa de Falsos positivos, nos enfocamos en Precisión, para que se acerque a 1 o 100%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961529" y="3426296"/>
            <a:ext cx="5441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Si necesitamos disminuir la tasa de Falsos negativos, nos enfocamos en </a:t>
            </a:r>
            <a:r>
              <a:rPr lang="es-ES" sz="2000" dirty="0" err="1" smtClean="0">
                <a:solidFill>
                  <a:schemeClr val="bg1"/>
                </a:solidFill>
              </a:rPr>
              <a:t>Recall</a:t>
            </a:r>
            <a:r>
              <a:rPr lang="es-ES" sz="2000" dirty="0" smtClean="0">
                <a:solidFill>
                  <a:schemeClr val="bg1"/>
                </a:solidFill>
              </a:rPr>
              <a:t>, sensibilidad, para que se acerque a 1 o 100%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393" y="4666168"/>
            <a:ext cx="5718136" cy="143847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985103" y="4621455"/>
            <a:ext cx="544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Combina los dos valores, Precisión y </a:t>
            </a:r>
            <a:r>
              <a:rPr lang="es-ES" sz="2000" dirty="0" err="1" smtClean="0">
                <a:solidFill>
                  <a:schemeClr val="bg1"/>
                </a:solidFill>
              </a:rPr>
              <a:t>Recall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AutoShape 2" descr="Vista previa de la imagen subi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5022435"/>
            <a:ext cx="3580316" cy="11755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6316" y="5006551"/>
            <a:ext cx="2270316" cy="3020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0786" y="5385406"/>
            <a:ext cx="1781424" cy="228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72241" y="5388875"/>
            <a:ext cx="569221" cy="2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992" y="1174376"/>
            <a:ext cx="11222016" cy="5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967" y="2905052"/>
            <a:ext cx="852606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87" y="1286291"/>
            <a:ext cx="10755226" cy="49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97" y="1174375"/>
            <a:ext cx="11145805" cy="51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71" y="1371600"/>
            <a:ext cx="11164858" cy="49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44" y="1193377"/>
            <a:ext cx="11002911" cy="51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92" y="1286291"/>
            <a:ext cx="10679015" cy="49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24" y="1366583"/>
            <a:ext cx="10764752" cy="48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08" y="1398494"/>
            <a:ext cx="10993384" cy="46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77" y="1167399"/>
            <a:ext cx="10812384" cy="51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12" name="Imagen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90127"/>
            <a:ext cx="11033872" cy="450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485775" y="1102659"/>
            <a:ext cx="46778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Clasification</a:t>
            </a:r>
            <a:r>
              <a:rPr lang="es-ES" sz="3200" dirty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 </a:t>
            </a:r>
            <a:r>
              <a:rPr lang="es-ES" sz="3200" dirty="0" err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Report</a:t>
            </a:r>
            <a:endParaRPr lang="en-US" sz="32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16" y="1156446"/>
            <a:ext cx="11460174" cy="52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34" y="1177843"/>
            <a:ext cx="11336332" cy="51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63" y="1237928"/>
            <a:ext cx="11136279" cy="49441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990" y="3119708"/>
            <a:ext cx="126700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-70960" y="49364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485" y="1052370"/>
            <a:ext cx="9746421" cy="524900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4038" y="4229299"/>
            <a:ext cx="126700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13" y="1206610"/>
            <a:ext cx="10329363" cy="487748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176" y="3872753"/>
            <a:ext cx="126700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86" y="1322191"/>
            <a:ext cx="9897856" cy="49791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176" y="3872753"/>
            <a:ext cx="126700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50" y="1286291"/>
            <a:ext cx="9893309" cy="47856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7841" y="3591663"/>
            <a:ext cx="1371791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69" y="2523537"/>
            <a:ext cx="10616763" cy="22252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68" y="4748794"/>
            <a:ext cx="10616763" cy="49536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69" y="5218169"/>
            <a:ext cx="816997" cy="5570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055" y="1332644"/>
            <a:ext cx="10601849" cy="11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9291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0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4659" y="66884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Google Shape;215;g1f213c8c16b_0_115"/>
          <p:cNvSpPr txBox="1"/>
          <p:nvPr/>
        </p:nvSpPr>
        <p:spPr>
          <a:xfrm>
            <a:off x="2363345" y="1058347"/>
            <a:ext cx="638588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44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Imágenes Digitales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7188" y="1898653"/>
            <a:ext cx="4096322" cy="3623606"/>
          </a:xfrm>
          <a:prstGeom prst="rect">
            <a:avLst/>
          </a:prstGeom>
        </p:spPr>
      </p:pic>
      <p:sp>
        <p:nvSpPr>
          <p:cNvPr id="17" name="Google Shape;215;g1f213c8c16b_0_115"/>
          <p:cNvSpPr txBox="1"/>
          <p:nvPr/>
        </p:nvSpPr>
        <p:spPr>
          <a:xfrm>
            <a:off x="6866777" y="3083085"/>
            <a:ext cx="237583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44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RGB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15;g1f213c8c16b_0_115"/>
          <p:cNvSpPr txBox="1"/>
          <p:nvPr/>
        </p:nvSpPr>
        <p:spPr>
          <a:xfrm>
            <a:off x="6648474" y="4170613"/>
            <a:ext cx="294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8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Rojo Verde Azul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188" y="5537851"/>
            <a:ext cx="1523891" cy="3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0418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1992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961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7881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82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976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5763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1f213c8c16b_0_222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324" name="Google Shape;324;g1f213c8c16b_0_222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1f213c8c16b_0_2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g1f213c8c16b_0_2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0554" y="1970769"/>
            <a:ext cx="7510888" cy="29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f213c8c16b_0_2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2280" y="324169"/>
            <a:ext cx="3007440" cy="14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f213c8c16b_0_2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1f213c8c16b_0_222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330" name="Google Shape;330;g1f213c8c16b_0_2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g1f213c8c16b_0_2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8996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793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/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715013" y="4065893"/>
            <a:ext cx="3334870" cy="32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788867" y="3841435"/>
            <a:ext cx="299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975" y="1085062"/>
            <a:ext cx="7807767" cy="49868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216" y="1085059"/>
            <a:ext cx="3864902" cy="49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CuadroTexto 12"/>
          <p:cNvSpPr txBox="1"/>
          <p:nvPr/>
        </p:nvSpPr>
        <p:spPr>
          <a:xfrm>
            <a:off x="6768354" y="2459503"/>
            <a:ext cx="464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Comencemos</a:t>
            </a:r>
            <a:r>
              <a:rPr lang="en-U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 a </a:t>
            </a:r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medir</a:t>
            </a:r>
            <a:r>
              <a:rPr lang="en-U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, para </a:t>
            </a:r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ver</a:t>
            </a:r>
            <a:r>
              <a:rPr lang="en-U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 a </a:t>
            </a:r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qué</a:t>
            </a:r>
            <a:r>
              <a:rPr lang="en-U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 </a:t>
            </a:r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clase</a:t>
            </a:r>
            <a:r>
              <a:rPr lang="en-U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 </a:t>
            </a:r>
            <a:r>
              <a:rPr lang="en-US" sz="4000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pertenece</a:t>
            </a:r>
            <a:endParaRPr lang="en-US" sz="4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35" y="1286290"/>
            <a:ext cx="5616036" cy="45945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35" y="5826865"/>
            <a:ext cx="1368160" cy="3596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517" y="5896791"/>
            <a:ext cx="1476581" cy="362001"/>
          </a:xfrm>
          <a:prstGeom prst="rect">
            <a:avLst/>
          </a:prstGeom>
        </p:spPr>
      </p:pic>
      <p:sp>
        <p:nvSpPr>
          <p:cNvPr id="14" name="Google Shape;215;g1f213c8c16b_0_115"/>
          <p:cNvSpPr txBox="1"/>
          <p:nvPr/>
        </p:nvSpPr>
        <p:spPr>
          <a:xfrm>
            <a:off x="462035" y="6416747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99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626" y="1451729"/>
            <a:ext cx="5907669" cy="486135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68354" y="2459503"/>
            <a:ext cx="464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K=3 ,pertenece a los verdes</a:t>
            </a:r>
          </a:p>
          <a:p>
            <a:r>
              <a:rPr lang="es-E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K=7,pertenece a los rojos</a:t>
            </a:r>
            <a:endParaRPr lang="en-US" sz="4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1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f213c8c16b_0_15"/>
          <p:cNvGrpSpPr/>
          <p:nvPr/>
        </p:nvGrpSpPr>
        <p:grpSpPr>
          <a:xfrm>
            <a:off x="0" y="0"/>
            <a:ext cx="12192000" cy="6858003"/>
            <a:chOff x="0" y="317351"/>
            <a:chExt cx="12192000" cy="6858003"/>
          </a:xfrm>
        </p:grpSpPr>
        <p:pic>
          <p:nvPicPr>
            <p:cNvPr id="106" name="Google Shape;106;g1f213c8c16b_0_15"/>
            <p:cNvPicPr preferRelativeResize="0"/>
            <p:nvPr/>
          </p:nvPicPr>
          <p:blipFill rotWithShape="1">
            <a:blip r:embed="rId3">
              <a:alphaModFix/>
            </a:blip>
            <a:srcRect l="7813" r="7813" b="7535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1f213c8c16b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g1f213c8c16b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g1f213c8c16b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5" name="Google Shape;125;g1f213c8c16b_0_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1f213c8c16b_0_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uadroTexto 11"/>
          <p:cNvSpPr txBox="1"/>
          <p:nvPr/>
        </p:nvSpPr>
        <p:spPr>
          <a:xfrm>
            <a:off x="277907" y="113398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</a:rPr>
              <a:t>Distancia Euclidiana</a:t>
            </a:r>
            <a:endParaRPr lang="en-US" sz="4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</a:endParaRPr>
          </a:p>
        </p:txBody>
      </p:sp>
      <p:sp>
        <p:nvSpPr>
          <p:cNvPr id="13" name="Google Shape;215;g1f213c8c16b_0_115"/>
          <p:cNvSpPr txBox="1"/>
          <p:nvPr/>
        </p:nvSpPr>
        <p:spPr>
          <a:xfrm>
            <a:off x="193886" y="6349741"/>
            <a:ext cx="638588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Profesor: Víctor Viera </a:t>
            </a:r>
            <a:r>
              <a:rPr lang="es-CO" sz="1600" b="0" i="0" u="none" strike="noStrike" cap="none" dirty="0" err="1" smtClean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Balanta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162" y="1967371"/>
            <a:ext cx="5518554" cy="41494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571" y="2142476"/>
            <a:ext cx="558242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12132</TotalTime>
  <Words>451</Words>
  <Application>Microsoft Office PowerPoint</Application>
  <PresentationFormat>Panorámica</PresentationFormat>
  <Paragraphs>138</Paragraphs>
  <Slides>57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Arial</vt:lpstr>
      <vt:lpstr>Calibri</vt:lpstr>
      <vt:lpstr>Nunito Sans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Cymetria Diseño</dc:creator>
  <cp:lastModifiedBy>Viera</cp:lastModifiedBy>
  <cp:revision>350</cp:revision>
  <dcterms:created xsi:type="dcterms:W3CDTF">2023-12-20T20:41:55Z</dcterms:created>
  <dcterms:modified xsi:type="dcterms:W3CDTF">2024-07-15T06:28:33Z</dcterms:modified>
</cp:coreProperties>
</file>